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60" r:id="rId3"/>
    <p:sldId id="261" r:id="rId4"/>
    <p:sldId id="262" r:id="rId5"/>
    <p:sldId id="264" r:id="rId6"/>
    <p:sldId id="263" r:id="rId7"/>
    <p:sldId id="270" r:id="rId8"/>
    <p:sldId id="268" r:id="rId9"/>
    <p:sldId id="265" r:id="rId10"/>
    <p:sldId id="267" r:id="rId11"/>
    <p:sldId id="266" r:id="rId12"/>
    <p:sldId id="273" r:id="rId13"/>
    <p:sldId id="269" r:id="rId14"/>
    <p:sldId id="272" r:id="rId15"/>
    <p:sldId id="271" r:id="rId16"/>
    <p:sldId id="274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5455" autoAdjust="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F0FFA2-0681-4ABA-894F-59A24AC2DDC9}" type="datetimeFigureOut">
              <a:rPr lang="ru-RU" smtClean="0"/>
              <a:pPr/>
              <a:t>19.03.2020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E63B01-18B4-4FDF-A495-E352456FC27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50780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Цели урока</a:t>
            </a:r>
            <a:endParaRPr lang="ru-RU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Обучающая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– обучение анализу прозаического произведения, знакомство с жизнью и творчеством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А.Г.Рубинштейна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Ф.Листа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знакомство с творчеством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А.И.Куприна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r>
              <a:rPr lang="ru-RU" sz="1200" b="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Развивающая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– развитие представлений о литературе и музыке как о видах искусства, о значении этих видов искусства для человека.</a:t>
            </a:r>
          </a:p>
          <a:p>
            <a:r>
              <a:rPr lang="ru-RU" sz="1200" b="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Воспитательная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– воспитание интереса к классической музыке.</a:t>
            </a:r>
          </a:p>
          <a:p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ХОД УРОКА.</a:t>
            </a:r>
          </a:p>
          <a:p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– Сегодня мы знакомимся с творчеством великого русского писателя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А.И.Куприна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и анализируем его рассказ “Тапёр”. О каком времени идёт речь в рассказе? </a:t>
            </a:r>
            <a:r>
              <a:rPr lang="ru-RU" sz="1200" b="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(1885 г.)</a:t>
            </a:r>
            <a:endParaRPr lang="ru-RU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E63B01-18B4-4FDF-A495-E352456FC27B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3725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2694A-86FA-4183-B55E-3A705BD7B94E}" type="datetimeFigureOut">
              <a:rPr lang="ru-RU" smtClean="0"/>
              <a:pPr/>
              <a:t>19.03.2020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F2275-B251-498B-9D28-6C9637DC99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34196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2694A-86FA-4183-B55E-3A705BD7B94E}" type="datetimeFigureOut">
              <a:rPr lang="ru-RU" smtClean="0"/>
              <a:pPr/>
              <a:t>19.03.2020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F2275-B251-498B-9D28-6C9637DC99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4440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2694A-86FA-4183-B55E-3A705BD7B94E}" type="datetimeFigureOut">
              <a:rPr lang="ru-RU" smtClean="0"/>
              <a:pPr/>
              <a:t>19.03.2020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F2275-B251-498B-9D28-6C9637DC99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41034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2694A-86FA-4183-B55E-3A705BD7B94E}" type="datetimeFigureOut">
              <a:rPr lang="ru-RU" smtClean="0"/>
              <a:pPr/>
              <a:t>19.03.2020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F2275-B251-498B-9D28-6C9637DC99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53821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2694A-86FA-4183-B55E-3A705BD7B94E}" type="datetimeFigureOut">
              <a:rPr lang="ru-RU" smtClean="0"/>
              <a:pPr/>
              <a:t>19.03.2020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F2275-B251-498B-9D28-6C9637DC99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64156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2694A-86FA-4183-B55E-3A705BD7B94E}" type="datetimeFigureOut">
              <a:rPr lang="ru-RU" smtClean="0"/>
              <a:pPr/>
              <a:t>19.03.2020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F2275-B251-498B-9D28-6C9637DC99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97734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2694A-86FA-4183-B55E-3A705BD7B94E}" type="datetimeFigureOut">
              <a:rPr lang="ru-RU" smtClean="0"/>
              <a:pPr/>
              <a:t>19.03.2020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F2275-B251-498B-9D28-6C9637DC99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06220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2694A-86FA-4183-B55E-3A705BD7B94E}" type="datetimeFigureOut">
              <a:rPr lang="ru-RU" smtClean="0"/>
              <a:pPr/>
              <a:t>19.03.2020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F2275-B251-498B-9D28-6C9637DC99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3438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2694A-86FA-4183-B55E-3A705BD7B94E}" type="datetimeFigureOut">
              <a:rPr lang="ru-RU" smtClean="0"/>
              <a:pPr/>
              <a:t>19.03.2020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F2275-B251-498B-9D28-6C9637DC99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70943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2694A-86FA-4183-B55E-3A705BD7B94E}" type="datetimeFigureOut">
              <a:rPr lang="ru-RU" smtClean="0"/>
              <a:pPr/>
              <a:t>19.03.2020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F2275-B251-498B-9D28-6C9637DC99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82107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2694A-86FA-4183-B55E-3A705BD7B94E}" type="datetimeFigureOut">
              <a:rPr lang="ru-RU" smtClean="0"/>
              <a:pPr/>
              <a:t>19.03.2020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F2275-B251-498B-9D28-6C9637DC99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1963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22694A-86FA-4183-B55E-3A705BD7B94E}" type="datetimeFigureOut">
              <a:rPr lang="ru-RU" smtClean="0"/>
              <a:pPr/>
              <a:t>19.03.2020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AF2275-B251-498B-9D28-6C9637DC99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35656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Relationship Id="rId9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hyperlink" Target="mailto:stefa77777@mail.ru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4149080"/>
            <a:ext cx="7772400" cy="1440160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Николай Николаевич Носов</a:t>
            </a:r>
            <a:br>
              <a:rPr lang="ru-RU" dirty="0" smtClean="0">
                <a:latin typeface="Arial" pitchFamily="34" charset="0"/>
                <a:cs typeface="Arial" pitchFamily="34" charset="0"/>
              </a:rPr>
            </a:br>
            <a:r>
              <a:rPr lang="ru-RU" sz="4000" dirty="0" smtClean="0">
                <a:latin typeface="Arial" pitchFamily="34" charset="0"/>
                <a:cs typeface="Arial" pitchFamily="34" charset="0"/>
              </a:rPr>
              <a:t>(1908 – 1976)</a:t>
            </a:r>
            <a:endParaRPr lang="ru-RU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23728" y="5733256"/>
            <a:ext cx="64442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dirty="0" smtClean="0">
                <a:latin typeface="Arial" pitchFamily="34" charset="0"/>
                <a:cs typeface="Arial" pitchFamily="34" charset="0"/>
              </a:rPr>
              <a:t>Методический материал к занятию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7" descr="image_convert"/>
          <p:cNvPicPr>
            <a:picLocks noChangeAspect="1" noChangeArrowheads="1"/>
          </p:cNvPicPr>
          <p:nvPr/>
        </p:nvPicPr>
        <p:blipFill>
          <a:blip r:embed="rId3" cstate="print">
            <a:lum bright="6000"/>
          </a:blip>
          <a:srcRect/>
          <a:stretch>
            <a:fillRect/>
          </a:stretch>
        </p:blipFill>
        <p:spPr>
          <a:xfrm>
            <a:off x="2987824" y="620688"/>
            <a:ext cx="2879551" cy="34556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044426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864096"/>
          </a:xfrm>
        </p:spPr>
        <p:txBody>
          <a:bodyPr>
            <a:normAutofit/>
          </a:bodyPr>
          <a:lstStyle/>
          <a:p>
            <a:r>
              <a:rPr lang="ru-RU" sz="4000" dirty="0" smtClean="0">
                <a:latin typeface="Arial" pitchFamily="34" charset="0"/>
                <a:cs typeface="Arial" pitchFamily="34" charset="0"/>
              </a:rPr>
              <a:t>Трилогия о Незнайке</a:t>
            </a:r>
            <a:endParaRPr lang="ru-RU" sz="4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 descr="1067844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5576" y="1484784"/>
            <a:ext cx="2321024" cy="30963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 descr="62897868_0735200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47864" y="1988840"/>
            <a:ext cx="2491185" cy="326345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 descr="876075_Neznajka_na_Lun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84168" y="2636912"/>
            <a:ext cx="2232248" cy="304651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9" name="Содержимое 2"/>
          <p:cNvSpPr txBox="1">
            <a:spLocks/>
          </p:cNvSpPr>
          <p:nvPr/>
        </p:nvSpPr>
        <p:spPr>
          <a:xfrm>
            <a:off x="683568" y="4725144"/>
            <a:ext cx="2376264" cy="4320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1953-1954 г.г.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0" name="Содержимое 2"/>
          <p:cNvSpPr txBox="1">
            <a:spLocks/>
          </p:cNvSpPr>
          <p:nvPr/>
        </p:nvSpPr>
        <p:spPr>
          <a:xfrm>
            <a:off x="3419872" y="5445224"/>
            <a:ext cx="2376264" cy="4320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1958 г.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1" name="Содержимое 2"/>
          <p:cNvSpPr txBox="1">
            <a:spLocks/>
          </p:cNvSpPr>
          <p:nvPr/>
        </p:nvSpPr>
        <p:spPr>
          <a:xfrm>
            <a:off x="6084168" y="5877272"/>
            <a:ext cx="2376264" cy="4320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1964-1965 г.г.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864096"/>
          </a:xfrm>
        </p:spPr>
        <p:txBody>
          <a:bodyPr>
            <a:normAutofit/>
          </a:bodyPr>
          <a:lstStyle/>
          <a:p>
            <a:r>
              <a:rPr lang="ru-RU" sz="4000" dirty="0" smtClean="0">
                <a:latin typeface="Arial" pitchFamily="34" charset="0"/>
                <a:cs typeface="Arial" pitchFamily="34" charset="0"/>
              </a:rPr>
              <a:t>Любимые рассказы детей</a:t>
            </a:r>
            <a:endParaRPr lang="ru-RU" sz="4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 descr="242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9592" y="1340768"/>
            <a:ext cx="1657801" cy="23976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91112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39752" y="4149080"/>
            <a:ext cx="1690199" cy="22289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1433435634_bezymyannyy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732240" y="1484784"/>
            <a:ext cx="1616199" cy="21989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pratki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932040" y="1340768"/>
            <a:ext cx="1610488" cy="20825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big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843808" y="1412776"/>
            <a:ext cx="1695822" cy="26208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e1386db09977a257c6c7c464aa7fb928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11560" y="3861048"/>
            <a:ext cx="1576320" cy="23881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 descr="Затейники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355976" y="3501008"/>
            <a:ext cx="2151559" cy="27809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 descr="4679113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588224" y="3933056"/>
            <a:ext cx="1920756" cy="24928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864096"/>
          </a:xfrm>
        </p:spPr>
        <p:txBody>
          <a:bodyPr>
            <a:normAutofit/>
          </a:bodyPr>
          <a:lstStyle/>
          <a:p>
            <a:r>
              <a:rPr lang="ru-RU" sz="4000" dirty="0" smtClean="0">
                <a:latin typeface="Arial" pitchFamily="34" charset="0"/>
                <a:cs typeface="Arial" pitchFamily="34" charset="0"/>
              </a:rPr>
              <a:t>Особенности творчества</a:t>
            </a:r>
            <a:endParaRPr lang="ru-RU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556792"/>
            <a:ext cx="7992888" cy="4824536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ru-RU" sz="2600" dirty="0" smtClean="0">
                <a:latin typeface="Arial" pitchFamily="34" charset="0"/>
                <a:cs typeface="Arial" pitchFamily="34" charset="0"/>
              </a:rPr>
              <a:t>Сюжеты для рассказов брал из жизни детей. </a:t>
            </a:r>
          </a:p>
          <a:p>
            <a:pPr>
              <a:buFont typeface="Wingdings" pitchFamily="2" charset="2"/>
              <a:buChar char="Ø"/>
            </a:pPr>
            <a:r>
              <a:rPr lang="ru-RU" sz="2600" dirty="0" smtClean="0">
                <a:latin typeface="Arial" pitchFamily="34" charset="0"/>
                <a:cs typeface="Arial" pitchFamily="34" charset="0"/>
              </a:rPr>
              <a:t>  Н.Носов хорошо знает психологию детей старшего дошкольного и младшего школьного возраста, отсюда – убедительность и искренность рассказов.</a:t>
            </a:r>
          </a:p>
          <a:p>
            <a:pPr>
              <a:buFont typeface="Wingdings" pitchFamily="2" charset="2"/>
              <a:buChar char="Ø"/>
            </a:pPr>
            <a:r>
              <a:rPr lang="ru-RU" sz="2600" dirty="0" smtClean="0">
                <a:latin typeface="Arial" pitchFamily="34" charset="0"/>
                <a:cs typeface="Arial" pitchFamily="34" charset="0"/>
              </a:rPr>
              <a:t>  Герои рассказов – инициативные, смышленые, живые, попадающие в различные неловкие ситуации по своей неопытности, поспешности, наивности, торопливости.</a:t>
            </a:r>
          </a:p>
          <a:p>
            <a:pPr>
              <a:buFont typeface="Wingdings" pitchFamily="2" charset="2"/>
              <a:buChar char="Ø"/>
            </a:pPr>
            <a:r>
              <a:rPr lang="ru-RU" sz="2600" dirty="0" smtClean="0">
                <a:latin typeface="Arial" pitchFamily="34" charset="0"/>
                <a:cs typeface="Arial" pitchFamily="34" charset="0"/>
              </a:rPr>
              <a:t>  Выходя из этих ситуаций, приобретают </a:t>
            </a:r>
            <a:r>
              <a:rPr lang="ru-RU" sz="2600" dirty="0" err="1" smtClean="0">
                <a:latin typeface="Arial" pitchFamily="34" charset="0"/>
                <a:cs typeface="Arial" pitchFamily="34" charset="0"/>
              </a:rPr>
              <a:t>необ-ходимый</a:t>
            </a:r>
            <a:r>
              <a:rPr lang="ru-RU" sz="2600" dirty="0" smtClean="0">
                <a:latin typeface="Arial" pitchFamily="34" charset="0"/>
                <a:cs typeface="Arial" pitchFamily="34" charset="0"/>
              </a:rPr>
              <a:t> опыт и знания.</a:t>
            </a:r>
            <a:endParaRPr lang="ru-RU" sz="2800" dirty="0" smtClean="0">
              <a:latin typeface="Arial" pitchFamily="34" charset="0"/>
              <a:cs typeface="Arial" pitchFamily="34" charset="0"/>
            </a:endParaRPr>
          </a:p>
          <a:p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864096"/>
          </a:xfrm>
        </p:spPr>
        <p:txBody>
          <a:bodyPr>
            <a:normAutofit/>
          </a:bodyPr>
          <a:lstStyle/>
          <a:p>
            <a:r>
              <a:rPr lang="ru-RU" sz="4000" dirty="0" smtClean="0">
                <a:latin typeface="Arial" pitchFamily="34" charset="0"/>
                <a:cs typeface="Arial" pitchFamily="34" charset="0"/>
              </a:rPr>
              <a:t>Особенности творчества</a:t>
            </a:r>
            <a:endParaRPr lang="ru-RU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412776"/>
            <a:ext cx="7992888" cy="4968552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ru-RU" sz="2600" dirty="0" smtClean="0">
                <a:latin typeface="Arial" pitchFamily="34" charset="0"/>
                <a:cs typeface="Arial" pitchFamily="34" charset="0"/>
              </a:rPr>
              <a:t>Н.Носов не осуждает своих героев, а дает возможность увидеть смешное со стороны.</a:t>
            </a:r>
          </a:p>
          <a:p>
            <a:pPr>
              <a:buFont typeface="Wingdings" pitchFamily="2" charset="2"/>
              <a:buChar char="Ø"/>
            </a:pPr>
            <a:r>
              <a:rPr lang="ru-RU" sz="2600" dirty="0" smtClean="0">
                <a:latin typeface="Arial" pitchFamily="34" charset="0"/>
                <a:cs typeface="Arial" pitchFamily="34" charset="0"/>
              </a:rPr>
              <a:t>  Это смешное позволяет детям многое осмыслить и понять.</a:t>
            </a:r>
          </a:p>
          <a:p>
            <a:pPr>
              <a:buFont typeface="Wingdings" pitchFamily="2" charset="2"/>
              <a:buChar char="Ø"/>
            </a:pPr>
            <a:r>
              <a:rPr lang="ru-RU" sz="2600" dirty="0" smtClean="0">
                <a:latin typeface="Arial" pitchFamily="34" charset="0"/>
                <a:cs typeface="Arial" pitchFamily="34" charset="0"/>
              </a:rPr>
              <a:t>  Смех у Носова добрый, искренний.</a:t>
            </a:r>
          </a:p>
          <a:p>
            <a:pPr>
              <a:buFont typeface="Wingdings" pitchFamily="2" charset="2"/>
              <a:buChar char="Ø"/>
            </a:pPr>
            <a:r>
              <a:rPr lang="ru-RU" sz="2600" dirty="0" smtClean="0">
                <a:latin typeface="Arial" pitchFamily="34" charset="0"/>
                <a:cs typeface="Arial" pitchFamily="34" charset="0"/>
              </a:rPr>
              <a:t>  Писатель</a:t>
            </a:r>
            <a:r>
              <a:rPr lang="ru-RU" sz="2600" dirty="0" smtClean="0"/>
              <a:t> </a:t>
            </a:r>
            <a:r>
              <a:rPr lang="ru-RU" sz="2600" dirty="0" smtClean="0">
                <a:latin typeface="Arial" pitchFamily="34" charset="0"/>
                <a:cs typeface="Arial" pitchFamily="34" charset="0"/>
              </a:rPr>
              <a:t>не дает героям развернутых характеристик, образ почти всегда возникает из диалога, очень выразительного, помогающего обрисовать характер ребенка.</a:t>
            </a:r>
          </a:p>
          <a:p>
            <a:pPr>
              <a:buFont typeface="Wingdings" pitchFamily="2" charset="2"/>
              <a:buChar char="Ø"/>
            </a:pPr>
            <a:r>
              <a:rPr lang="ru-RU" sz="2600" dirty="0" smtClean="0">
                <a:latin typeface="Arial" pitchFamily="34" charset="0"/>
                <a:cs typeface="Arial" pitchFamily="34" charset="0"/>
              </a:rPr>
              <a:t>  Морально-этические проблемы решаются в занимательной, веселой форме.</a:t>
            </a:r>
          </a:p>
          <a:p>
            <a:pPr>
              <a:buFont typeface="Wingdings" pitchFamily="2" charset="2"/>
              <a:buChar char="Ø"/>
            </a:pP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864096"/>
          </a:xfrm>
        </p:spPr>
        <p:txBody>
          <a:bodyPr>
            <a:normAutofit/>
          </a:bodyPr>
          <a:lstStyle/>
          <a:p>
            <a:r>
              <a:rPr lang="ru-RU" sz="4000" dirty="0" err="1" smtClean="0">
                <a:latin typeface="Arial" pitchFamily="34" charset="0"/>
                <a:cs typeface="Arial" pitchFamily="34" charset="0"/>
              </a:rPr>
              <a:t>Фильмография</a:t>
            </a:r>
            <a:endParaRPr lang="ru-RU" sz="4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 descr="3352f113a0d5734fedf1e6f7b7dfb2b64be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404664"/>
            <a:ext cx="1965189" cy="278092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6" name="Рисунок 5" descr="13039984162.jpg"/>
          <p:cNvPicPr>
            <a:picLocks noChangeAspect="1"/>
          </p:cNvPicPr>
          <p:nvPr/>
        </p:nvPicPr>
        <p:blipFill>
          <a:blip r:embed="rId3" cstate="print"/>
          <a:srcRect r="29919" b="6294"/>
          <a:stretch>
            <a:fillRect/>
          </a:stretch>
        </p:blipFill>
        <p:spPr>
          <a:xfrm>
            <a:off x="6372200" y="1043977"/>
            <a:ext cx="2232248" cy="298475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7" name="Рисунок 6" descr="al_oldotkr1276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03848" y="1556792"/>
            <a:ext cx="3024336" cy="22398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97242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79512" y="3212976"/>
            <a:ext cx="2687960" cy="201597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 descr="hqdefault.jpg"/>
          <p:cNvPicPr>
            <a:picLocks noChangeAspect="1"/>
          </p:cNvPicPr>
          <p:nvPr/>
        </p:nvPicPr>
        <p:blipFill>
          <a:blip r:embed="rId6" cstate="print"/>
          <a:srcRect l="13294" t="13794" r="11824" b="12638"/>
          <a:stretch>
            <a:fillRect/>
          </a:stretch>
        </p:blipFill>
        <p:spPr>
          <a:xfrm>
            <a:off x="5868144" y="4293096"/>
            <a:ext cx="2736304" cy="201622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 descr="video_687424_0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763688" y="4293096"/>
            <a:ext cx="3888432" cy="218253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080120"/>
          </a:xfrm>
        </p:spPr>
        <p:txBody>
          <a:bodyPr>
            <a:normAutofit fontScale="90000"/>
          </a:bodyPr>
          <a:lstStyle/>
          <a:p>
            <a:r>
              <a:rPr lang="ru-RU" sz="4000" dirty="0" smtClean="0">
                <a:latin typeface="Arial" pitchFamily="34" charset="0"/>
                <a:cs typeface="Arial" pitchFamily="34" charset="0"/>
              </a:rPr>
              <a:t>Детский писатель Игорь Носов </a:t>
            </a:r>
            <a:br>
              <a:rPr lang="ru-RU" sz="4000" dirty="0" smtClean="0">
                <a:latin typeface="Arial" pitchFamily="34" charset="0"/>
                <a:cs typeface="Arial" pitchFamily="34" charset="0"/>
              </a:rPr>
            </a:br>
            <a:r>
              <a:rPr lang="ru-RU" sz="4000" dirty="0" smtClean="0">
                <a:latin typeface="Arial" pitchFamily="34" charset="0"/>
                <a:cs typeface="Arial" pitchFamily="34" charset="0"/>
              </a:rPr>
              <a:t>и его произведения</a:t>
            </a:r>
            <a:endParaRPr lang="ru-RU" sz="4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Рисунок 11" descr="Рисунок6.jpg"/>
          <p:cNvPicPr>
            <a:picLocks noChangeAspect="1"/>
          </p:cNvPicPr>
          <p:nvPr/>
        </p:nvPicPr>
        <p:blipFill>
          <a:blip r:embed="rId2" cstate="print"/>
          <a:srcRect l="7746" t="5048" r="7050" b="5771"/>
          <a:stretch>
            <a:fillRect/>
          </a:stretch>
        </p:blipFill>
        <p:spPr>
          <a:xfrm>
            <a:off x="5292080" y="1628800"/>
            <a:ext cx="3168352" cy="3816424"/>
          </a:xfrm>
          <a:prstGeom prst="rect">
            <a:avLst/>
          </a:prstGeom>
        </p:spPr>
      </p:pic>
      <p:pic>
        <p:nvPicPr>
          <p:cNvPr id="13" name="Рисунок 12" descr="81983_big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551" y="1484784"/>
            <a:ext cx="1786245" cy="230425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4" name="Рисунок 13" descr="Nosov_0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63688" y="3068960"/>
            <a:ext cx="1872208" cy="2669253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5" name="Рисунок 14" descr="ostrov-neznajki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419872" y="4077072"/>
            <a:ext cx="1944216" cy="264262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 descr="Large confetti"/>
          <p:cNvSpPr>
            <a:spLocks noGrp="1" noChangeArrowheads="1"/>
          </p:cNvSpPr>
          <p:nvPr>
            <p:ph type="title"/>
          </p:nvPr>
        </p:nvSpPr>
        <p:spPr>
          <a:xfrm>
            <a:off x="1623659" y="764704"/>
            <a:ext cx="7510462" cy="912812"/>
          </a:xfrm>
        </p:spPr>
        <p:txBody>
          <a:bodyPr/>
          <a:lstStyle/>
          <a:p>
            <a:pPr algn="ctr" eaLnBrk="1" hangingPunct="1"/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  <a:t>Контактная информация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339752" y="1905000"/>
            <a:ext cx="6335936" cy="4476750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sz="3000" dirty="0" smtClean="0"/>
              <a:t>   Гулистанский </a:t>
            </a:r>
            <a:r>
              <a:rPr lang="ru-RU" sz="3000" dirty="0"/>
              <a:t>государственный университет.</a:t>
            </a:r>
          </a:p>
          <a:p>
            <a:pPr eaLnBrk="1" hangingPunct="1">
              <a:buFontTx/>
              <a:buNone/>
            </a:pPr>
            <a:r>
              <a:rPr lang="ru-RU" sz="3000" dirty="0" smtClean="0"/>
              <a:t>  </a:t>
            </a:r>
          </a:p>
          <a:p>
            <a:pPr eaLnBrk="1" hangingPunct="1">
              <a:buFontTx/>
              <a:buNone/>
            </a:pPr>
            <a:endParaRPr lang="ru-RU" sz="3000" dirty="0"/>
          </a:p>
          <a:p>
            <a:pPr eaLnBrk="1" hangingPunct="1">
              <a:buFontTx/>
              <a:buNone/>
            </a:pPr>
            <a:r>
              <a:rPr lang="ru-RU" sz="3000" dirty="0" smtClean="0"/>
              <a:t>    </a:t>
            </a:r>
            <a:r>
              <a:rPr lang="ru-RU" sz="3000" dirty="0" err="1" smtClean="0"/>
              <a:t>Гизатулина</a:t>
            </a:r>
            <a:r>
              <a:rPr lang="ru-RU" sz="3000" dirty="0" smtClean="0"/>
              <a:t> Ольга Ивановна, преподаватель </a:t>
            </a:r>
            <a:r>
              <a:rPr lang="ru-RU" sz="3000" dirty="0"/>
              <a:t>к</a:t>
            </a:r>
            <a:r>
              <a:rPr lang="ru-RU" sz="3000" dirty="0" smtClean="0"/>
              <a:t>афедры </a:t>
            </a:r>
            <a:r>
              <a:rPr lang="ru-RU" sz="3000" dirty="0"/>
              <a:t>Р</a:t>
            </a:r>
            <a:r>
              <a:rPr lang="ru-RU" sz="3000" dirty="0" smtClean="0"/>
              <a:t>усского языка и литературы.</a:t>
            </a:r>
          </a:p>
          <a:p>
            <a:pPr eaLnBrk="1" hangingPunct="1">
              <a:buFontTx/>
              <a:buNone/>
            </a:pPr>
            <a:r>
              <a:rPr lang="ru-RU" sz="3000" dirty="0" smtClean="0"/>
              <a:t>    </a:t>
            </a:r>
            <a:endParaRPr lang="ru-RU" sz="3000" dirty="0"/>
          </a:p>
          <a:p>
            <a:pPr eaLnBrk="1" hangingPunct="1">
              <a:buFontTx/>
              <a:buNone/>
            </a:pPr>
            <a:r>
              <a:rPr lang="en-US" sz="3000" dirty="0" smtClean="0"/>
              <a:t>E-mail: </a:t>
            </a:r>
            <a:r>
              <a:rPr lang="en-US" sz="3000" dirty="0" smtClean="0">
                <a:hlinkClick r:id="rId2"/>
              </a:rPr>
              <a:t>stefa77777@mail.ru</a:t>
            </a:r>
            <a:endParaRPr lang="en-US" sz="3000" dirty="0" smtClean="0"/>
          </a:p>
          <a:p>
            <a:pPr eaLnBrk="1" hangingPunct="1">
              <a:buFontTx/>
              <a:buNone/>
            </a:pPr>
            <a:endParaRPr lang="ru-RU" sz="1800" dirty="0" smtClean="0"/>
          </a:p>
          <a:p>
            <a:pPr eaLnBrk="1" hangingPunct="1">
              <a:buFontTx/>
              <a:buNone/>
            </a:pPr>
            <a:endParaRPr lang="en-US" sz="1800" dirty="0" smtClean="0"/>
          </a:p>
          <a:p>
            <a:pPr algn="r" eaLnBrk="1" hangingPunct="1">
              <a:buFontTx/>
              <a:buNone/>
            </a:pPr>
            <a:r>
              <a:rPr lang="ru-RU" sz="3000" dirty="0" smtClean="0"/>
              <a:t>Спасибо за внимание!</a:t>
            </a:r>
          </a:p>
          <a:p>
            <a:pPr eaLnBrk="1" hangingPunct="1">
              <a:buFontTx/>
              <a:buNone/>
            </a:pPr>
            <a:endParaRPr lang="ru-RU" dirty="0" smtClean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390" y="2060848"/>
            <a:ext cx="1643362" cy="1491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685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864096"/>
          </a:xfrm>
        </p:spPr>
        <p:txBody>
          <a:bodyPr>
            <a:normAutofit/>
          </a:bodyPr>
          <a:lstStyle/>
          <a:p>
            <a:r>
              <a:rPr lang="ru-RU" sz="4000" dirty="0" smtClean="0">
                <a:latin typeface="Arial" pitchFamily="34" charset="0"/>
                <a:cs typeface="Arial" pitchFamily="34" charset="0"/>
              </a:rPr>
              <a:t>Страницы биографии</a:t>
            </a:r>
            <a:endParaRPr lang="ru-RU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4437112"/>
            <a:ext cx="7715200" cy="1979640"/>
          </a:xfrm>
        </p:spPr>
        <p:txBody>
          <a:bodyPr>
            <a:normAutofit fontScale="92500"/>
          </a:bodyPr>
          <a:lstStyle/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Родился в Киеве, но детские годы прошли в пос.Ирпень под Киевом.</a:t>
            </a:r>
          </a:p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Отец – актер эстрады и кинематографа, мать – домохозяйка, рукодельница и певунья.</a:t>
            </a:r>
          </a:p>
          <a:p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 descr="house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3568" y="1340768"/>
            <a:ext cx="3960440" cy="189771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 descr="0004-003-1911-god-Nosovu-3-goda.jpg"/>
          <p:cNvPicPr>
            <a:picLocks noChangeAspect="1"/>
          </p:cNvPicPr>
          <p:nvPr/>
        </p:nvPicPr>
        <p:blipFill>
          <a:blip r:embed="rId3" cstate="print"/>
          <a:srcRect l="5572" t="8763" r="7136" b="6103"/>
          <a:stretch>
            <a:fillRect/>
          </a:stretch>
        </p:blipFill>
        <p:spPr>
          <a:xfrm>
            <a:off x="6084168" y="1196752"/>
            <a:ext cx="2159744" cy="294092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899592" y="3356992"/>
            <a:ext cx="34563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latin typeface="Arial" pitchFamily="34" charset="0"/>
                <a:cs typeface="Arial" pitchFamily="34" charset="0"/>
              </a:rPr>
              <a:t>Дом Носовых в п.Ирпень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067944" y="3789040"/>
            <a:ext cx="20882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latin typeface="Arial" pitchFamily="34" charset="0"/>
                <a:cs typeface="Arial" pitchFamily="34" charset="0"/>
              </a:rPr>
              <a:t>Николаю 3 года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864096"/>
          </a:xfrm>
        </p:spPr>
        <p:txBody>
          <a:bodyPr>
            <a:normAutofit/>
          </a:bodyPr>
          <a:lstStyle/>
          <a:p>
            <a:r>
              <a:rPr lang="ru-RU" sz="4000" dirty="0" smtClean="0">
                <a:latin typeface="Arial" pitchFamily="34" charset="0"/>
                <a:cs typeface="Arial" pitchFamily="34" charset="0"/>
              </a:rPr>
              <a:t>Страницы биографии</a:t>
            </a:r>
            <a:endParaRPr lang="ru-RU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600" y="5517232"/>
            <a:ext cx="3168352" cy="864096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Отец – </a:t>
            </a:r>
          </a:p>
          <a:p>
            <a:pPr algn="ctr">
              <a:buNone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Николай Петрович</a:t>
            </a:r>
          </a:p>
          <a:p>
            <a:endParaRPr lang="ru-RU" sz="2800" dirty="0" smtClean="0">
              <a:latin typeface="Arial" pitchFamily="34" charset="0"/>
              <a:cs typeface="Arial" pitchFamily="34" charset="0"/>
            </a:endParaRPr>
          </a:p>
          <a:p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 descr="12863740.jpg"/>
          <p:cNvPicPr>
            <a:picLocks noChangeAspect="1"/>
          </p:cNvPicPr>
          <p:nvPr/>
        </p:nvPicPr>
        <p:blipFill>
          <a:blip r:embed="rId2" cstate="print"/>
          <a:srcRect l="4160" t="3077" r="4303" b="3082"/>
          <a:stretch>
            <a:fillRect/>
          </a:stretch>
        </p:blipFill>
        <p:spPr>
          <a:xfrm>
            <a:off x="1115616" y="1412776"/>
            <a:ext cx="2856711" cy="396044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Рисунок 4" descr="0008-010-Roditeli-Nikolaja-Nosova.png"/>
          <p:cNvPicPr>
            <a:picLocks noChangeAspect="1"/>
          </p:cNvPicPr>
          <p:nvPr/>
        </p:nvPicPr>
        <p:blipFill>
          <a:blip r:embed="rId3" cstate="print"/>
          <a:srcRect l="5418" t="12056" r="13304" b="8719"/>
          <a:stretch>
            <a:fillRect/>
          </a:stretch>
        </p:blipFill>
        <p:spPr>
          <a:xfrm>
            <a:off x="5076056" y="1412775"/>
            <a:ext cx="2880320" cy="4032449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Содержимое 2"/>
          <p:cNvSpPr txBox="1">
            <a:spLocks/>
          </p:cNvSpPr>
          <p:nvPr/>
        </p:nvSpPr>
        <p:spPr>
          <a:xfrm>
            <a:off x="4932040" y="5517232"/>
            <a:ext cx="3168352" cy="86409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Мать – 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Варвара Петровна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864096"/>
          </a:xfrm>
        </p:spPr>
        <p:txBody>
          <a:bodyPr>
            <a:normAutofit/>
          </a:bodyPr>
          <a:lstStyle/>
          <a:p>
            <a:r>
              <a:rPr lang="ru-RU" sz="4000" dirty="0" smtClean="0">
                <a:latin typeface="Arial" pitchFamily="34" charset="0"/>
                <a:cs typeface="Arial" pitchFamily="34" charset="0"/>
              </a:rPr>
              <a:t>Страницы биографии</a:t>
            </a:r>
            <a:endParaRPr lang="ru-RU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1412776"/>
            <a:ext cx="7776864" cy="4968552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   В годы учебы в гимназии и в рабочей школе увлекался музыкой, химией, шахматами, радиолюбительством, электротехникой и фотографией. </a:t>
            </a:r>
          </a:p>
          <a:p>
            <a:pPr>
              <a:buFont typeface="Wingdings" pitchFamily="2" charset="2"/>
              <a:buChar char="Ø"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   До поступления в Киевский 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художествен-ный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институт (1927г.) работал землекопом, торговцем газет, чернорабочим, косарем.</a:t>
            </a:r>
          </a:p>
          <a:p>
            <a:pPr>
              <a:buFont typeface="Wingdings" pitchFamily="2" charset="2"/>
              <a:buChar char="Ø"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   В 1929 г. перевелся в Московский 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инсти-тут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кинематографии на режиссерский факультет. Окончил институт в 1932 году.</a:t>
            </a:r>
          </a:p>
          <a:p>
            <a:pPr>
              <a:buNone/>
            </a:pPr>
            <a:endParaRPr lang="ru-RU" sz="2800" dirty="0" smtClean="0">
              <a:latin typeface="Arial" pitchFamily="34" charset="0"/>
              <a:cs typeface="Arial" pitchFamily="34" charset="0"/>
            </a:endParaRPr>
          </a:p>
          <a:p>
            <a:endParaRPr lang="ru-RU" sz="2800" dirty="0" smtClean="0">
              <a:latin typeface="Arial" pitchFamily="34" charset="0"/>
              <a:cs typeface="Arial" pitchFamily="34" charset="0"/>
            </a:endParaRPr>
          </a:p>
          <a:p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864096"/>
          </a:xfrm>
        </p:spPr>
        <p:txBody>
          <a:bodyPr>
            <a:normAutofit/>
          </a:bodyPr>
          <a:lstStyle/>
          <a:p>
            <a:r>
              <a:rPr lang="ru-RU" sz="4000" dirty="0" smtClean="0">
                <a:latin typeface="Arial" pitchFamily="34" charset="0"/>
                <a:cs typeface="Arial" pitchFamily="34" charset="0"/>
              </a:rPr>
              <a:t>Страницы биографии</a:t>
            </a:r>
            <a:endParaRPr lang="ru-RU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1412776"/>
            <a:ext cx="7776864" cy="4968552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   До 1951 года Н.Н.Носов работал режиссером-постановщиком 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мультиплика-ционных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, научно-популярных и учебных фильмов.</a:t>
            </a:r>
          </a:p>
          <a:p>
            <a:pPr>
              <a:buFont typeface="Wingdings" pitchFamily="2" charset="2"/>
              <a:buChar char="Ø"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   В годы ВОВ снимал научно-технические фильмы для Советской Армии. </a:t>
            </a:r>
          </a:p>
          <a:p>
            <a:endParaRPr lang="ru-RU" sz="2800" dirty="0" smtClean="0">
              <a:latin typeface="Arial" pitchFamily="34" charset="0"/>
              <a:cs typeface="Arial" pitchFamily="34" charset="0"/>
            </a:endParaRPr>
          </a:p>
          <a:p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3568" y="4293096"/>
            <a:ext cx="3123028" cy="203981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5" name="Рисунок 4" descr="Орден-Красной-Звезды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23928" y="4653136"/>
            <a:ext cx="1405206" cy="1368152"/>
          </a:xfrm>
          <a:prstGeom prst="rect">
            <a:avLst/>
          </a:prstGeom>
          <a:ln>
            <a:solidFill>
              <a:srgbClr val="C00000"/>
            </a:solidFill>
          </a:ln>
        </p:spPr>
      </p:pic>
      <p:sp>
        <p:nvSpPr>
          <p:cNvPr id="6" name="Содержимое 2"/>
          <p:cNvSpPr txBox="1">
            <a:spLocks/>
          </p:cNvSpPr>
          <p:nvPr/>
        </p:nvSpPr>
        <p:spPr>
          <a:xfrm>
            <a:off x="5652120" y="4581128"/>
            <a:ext cx="2808312" cy="165618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В 1943 году</a:t>
            </a:r>
          </a:p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награжден</a:t>
            </a:r>
          </a:p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орденом</a:t>
            </a:r>
          </a:p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Красной Звезды.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864096"/>
          </a:xfrm>
        </p:spPr>
        <p:txBody>
          <a:bodyPr>
            <a:normAutofit/>
          </a:bodyPr>
          <a:lstStyle/>
          <a:p>
            <a:r>
              <a:rPr lang="ru-RU" sz="4000" dirty="0" smtClean="0">
                <a:latin typeface="Arial" pitchFamily="34" charset="0"/>
                <a:cs typeface="Arial" pitchFamily="34" charset="0"/>
              </a:rPr>
              <a:t>Литературная деятельность</a:t>
            </a:r>
            <a:endParaRPr lang="ru-RU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63888" y="1412776"/>
            <a:ext cx="5040560" cy="4968552"/>
          </a:xfrm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Ø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ru-RU" sz="2600" dirty="0" smtClean="0">
                <a:latin typeface="Arial" pitchFamily="34" charset="0"/>
                <a:cs typeface="Arial" pitchFamily="34" charset="0"/>
              </a:rPr>
              <a:t>Первый рассказ «Затейники» напечатан в 1938г. в журнале «</a:t>
            </a:r>
            <a:r>
              <a:rPr lang="ru-RU" sz="2600" dirty="0" err="1" smtClean="0">
                <a:latin typeface="Arial" pitchFamily="34" charset="0"/>
                <a:cs typeface="Arial" pitchFamily="34" charset="0"/>
              </a:rPr>
              <a:t>Мурзилка</a:t>
            </a:r>
            <a:r>
              <a:rPr lang="ru-RU" sz="2600" dirty="0" smtClean="0">
                <a:latin typeface="Arial" pitchFamily="34" charset="0"/>
                <a:cs typeface="Arial" pitchFamily="34" charset="0"/>
              </a:rPr>
              <a:t>».</a:t>
            </a:r>
          </a:p>
          <a:p>
            <a:pPr>
              <a:buFont typeface="Wingdings" pitchFamily="2" charset="2"/>
              <a:buChar char="Ø"/>
            </a:pPr>
            <a:r>
              <a:rPr lang="ru-RU" sz="2600" dirty="0" smtClean="0">
                <a:latin typeface="Arial" pitchFamily="34" charset="0"/>
                <a:cs typeface="Arial" pitchFamily="34" charset="0"/>
              </a:rPr>
              <a:t>  Затем вышли «Живая шляпа», «Огурцы»,  «Чудесные брюки» и др.</a:t>
            </a:r>
          </a:p>
          <a:p>
            <a:pPr>
              <a:buFont typeface="Wingdings" pitchFamily="2" charset="2"/>
              <a:buChar char="Ø"/>
            </a:pPr>
            <a:r>
              <a:rPr lang="ru-RU" sz="2600" dirty="0" smtClean="0">
                <a:latin typeface="Arial" pitchFamily="34" charset="0"/>
                <a:cs typeface="Arial" pitchFamily="34" charset="0"/>
              </a:rPr>
              <a:t>  В 1945г. – первый сборник «Тук-тук-тук».</a:t>
            </a:r>
          </a:p>
          <a:p>
            <a:pPr>
              <a:buFont typeface="Wingdings" pitchFamily="2" charset="2"/>
              <a:buChar char="Ø"/>
            </a:pPr>
            <a:r>
              <a:rPr lang="ru-RU" sz="2600" dirty="0" smtClean="0">
                <a:latin typeface="Arial" pitchFamily="34" charset="0"/>
                <a:cs typeface="Arial" pitchFamily="34" charset="0"/>
              </a:rPr>
              <a:t>  В 1947г. – сборники «Ступеньки» и «Веселые рассказы».</a:t>
            </a:r>
          </a:p>
          <a:p>
            <a:pPr>
              <a:buNone/>
            </a:pPr>
            <a:endParaRPr lang="ru-RU" sz="2800" dirty="0" smtClean="0">
              <a:latin typeface="Arial" pitchFamily="34" charset="0"/>
              <a:cs typeface="Arial" pitchFamily="34" charset="0"/>
            </a:endParaRPr>
          </a:p>
          <a:p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Рисунок 6" descr="Рисунок7.jpg"/>
          <p:cNvPicPr>
            <a:picLocks noChangeAspect="1"/>
          </p:cNvPicPr>
          <p:nvPr/>
        </p:nvPicPr>
        <p:blipFill>
          <a:blip r:embed="rId2" cstate="print"/>
          <a:srcRect l="7547" t="3150" r="7547" b="29769"/>
          <a:stretch>
            <a:fillRect/>
          </a:stretch>
        </p:blipFill>
        <p:spPr>
          <a:xfrm>
            <a:off x="827584" y="1556792"/>
            <a:ext cx="2317972" cy="28083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Содержимое 2"/>
          <p:cNvSpPr txBox="1">
            <a:spLocks/>
          </p:cNvSpPr>
          <p:nvPr/>
        </p:nvSpPr>
        <p:spPr>
          <a:xfrm>
            <a:off x="395536" y="4509120"/>
            <a:ext cx="3168352" cy="4320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С сыном Петром. 1932г.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864096"/>
          </a:xfrm>
        </p:spPr>
        <p:txBody>
          <a:bodyPr>
            <a:normAutofit/>
          </a:bodyPr>
          <a:lstStyle/>
          <a:p>
            <a:r>
              <a:rPr lang="ru-RU" sz="4000" dirty="0" smtClean="0">
                <a:latin typeface="Arial" pitchFamily="34" charset="0"/>
                <a:cs typeface="Arial" pitchFamily="34" charset="0"/>
              </a:rPr>
              <a:t>Литературная деятельность</a:t>
            </a:r>
            <a:endParaRPr lang="ru-RU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75856" y="1412776"/>
            <a:ext cx="5256584" cy="4968552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ru-RU" sz="2600" dirty="0" smtClean="0">
                <a:latin typeface="Arial" pitchFamily="34" charset="0"/>
                <a:cs typeface="Arial" pitchFamily="34" charset="0"/>
              </a:rPr>
              <a:t>Автобиографичное </a:t>
            </a:r>
            <a:r>
              <a:rPr lang="ru-RU" sz="2600" dirty="0" err="1" smtClean="0">
                <a:latin typeface="Arial" pitchFamily="34" charset="0"/>
                <a:cs typeface="Arial" pitchFamily="34" charset="0"/>
              </a:rPr>
              <a:t>произ-ведение</a:t>
            </a:r>
            <a:r>
              <a:rPr lang="ru-RU" sz="2600" dirty="0" smtClean="0">
                <a:latin typeface="Arial" pitchFamily="34" charset="0"/>
                <a:cs typeface="Arial" pitchFamily="34" charset="0"/>
              </a:rPr>
              <a:t> «Повесть о моем друге Игоре» (1971-1972)</a:t>
            </a:r>
          </a:p>
          <a:p>
            <a:pPr>
              <a:buFont typeface="Wingdings" pitchFamily="2" charset="2"/>
              <a:buChar char="Ø"/>
            </a:pPr>
            <a:r>
              <a:rPr lang="ru-RU" sz="2600" dirty="0" smtClean="0">
                <a:latin typeface="Arial" pitchFamily="34" charset="0"/>
                <a:cs typeface="Arial" pitchFamily="34" charset="0"/>
              </a:rPr>
              <a:t>  Написана в форме коротких дневниковых записей из жизни дедушки и внука.</a:t>
            </a:r>
          </a:p>
          <a:p>
            <a:pPr>
              <a:buFont typeface="Wingdings" pitchFamily="2" charset="2"/>
              <a:buChar char="Ø"/>
            </a:pPr>
            <a:r>
              <a:rPr lang="ru-RU" sz="2600" dirty="0" smtClean="0">
                <a:latin typeface="Arial" pitchFamily="34" charset="0"/>
                <a:cs typeface="Arial" pitchFamily="34" charset="0"/>
              </a:rPr>
              <a:t>  В книге раскрываются различные периоды дошкольного детства.</a:t>
            </a:r>
            <a:endParaRPr lang="ru-RU" sz="2800" dirty="0" smtClean="0">
              <a:latin typeface="Arial" pitchFamily="34" charset="0"/>
              <a:cs typeface="Arial" pitchFamily="34" charset="0"/>
            </a:endParaRPr>
          </a:p>
          <a:p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467544" y="3717032"/>
            <a:ext cx="2520280" cy="4320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С внуком Игорем.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pic>
        <p:nvPicPr>
          <p:cNvPr id="6" name="Рисунок 5" descr="0012-011-N.N.Nosov-s-vnukom-Igorem.jpg"/>
          <p:cNvPicPr>
            <a:picLocks noChangeAspect="1"/>
          </p:cNvPicPr>
          <p:nvPr/>
        </p:nvPicPr>
        <p:blipFill>
          <a:blip r:embed="rId2" cstate="print"/>
          <a:srcRect l="3559" r="3915" b="1843"/>
          <a:stretch>
            <a:fillRect/>
          </a:stretch>
        </p:blipFill>
        <p:spPr>
          <a:xfrm>
            <a:off x="755576" y="1268760"/>
            <a:ext cx="1872208" cy="237626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 descr="Nosov_0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31640" y="4149080"/>
            <a:ext cx="1800200" cy="227687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Рисунок 9" descr="nosov-igor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948264" y="4365104"/>
            <a:ext cx="1613925" cy="229177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864096"/>
          </a:xfrm>
        </p:spPr>
        <p:txBody>
          <a:bodyPr>
            <a:normAutofit/>
          </a:bodyPr>
          <a:lstStyle/>
          <a:p>
            <a:r>
              <a:rPr lang="ru-RU" sz="4000" dirty="0" smtClean="0">
                <a:latin typeface="Arial" pitchFamily="34" charset="0"/>
                <a:cs typeface="Arial" pitchFamily="34" charset="0"/>
              </a:rPr>
              <a:t>Н.Н.Носов о себе</a:t>
            </a:r>
            <a:endParaRPr lang="ru-RU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556792"/>
            <a:ext cx="7992888" cy="482453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    «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Постепенно я понял, что сочинять для детей — наилучшая работа, она требует очень много знаний. Главное – любви к ним. И уважения.»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 descr="1397489012_208362580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95936" y="3068960"/>
            <a:ext cx="3564508" cy="327286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296144"/>
          </a:xfrm>
        </p:spPr>
        <p:txBody>
          <a:bodyPr>
            <a:normAutofit fontScale="90000"/>
          </a:bodyPr>
          <a:lstStyle/>
          <a:p>
            <a:r>
              <a:rPr lang="ru-RU" sz="4000" dirty="0" smtClean="0">
                <a:latin typeface="Arial" pitchFamily="34" charset="0"/>
                <a:cs typeface="Arial" pitchFamily="34" charset="0"/>
              </a:rPr>
              <a:t>Знаменитые повести для младших школьников</a:t>
            </a:r>
            <a:endParaRPr lang="ru-RU" sz="4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 descr="1430716148_veselaya-semeyk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0944681">
            <a:off x="797354" y="1972683"/>
            <a:ext cx="2465081" cy="371703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2" name="Рисунок 11" descr="uk18548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19872" y="2708920"/>
            <a:ext cx="2736304" cy="383082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13" name="Рисунок 12" descr="th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56176" y="2204864"/>
            <a:ext cx="2304256" cy="356328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332</TotalTime>
  <Words>465</Words>
  <Application>Microsoft Office PowerPoint</Application>
  <PresentationFormat>Экран (4:3)</PresentationFormat>
  <Paragraphs>73</Paragraphs>
  <Slides>16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Arial</vt:lpstr>
      <vt:lpstr>Calibri</vt:lpstr>
      <vt:lpstr>Wingdings</vt:lpstr>
      <vt:lpstr>Тема Office</vt:lpstr>
      <vt:lpstr>Николай Николаевич Носов (1908 – 1976)</vt:lpstr>
      <vt:lpstr>Страницы биографии</vt:lpstr>
      <vt:lpstr>Страницы биографии</vt:lpstr>
      <vt:lpstr>Страницы биографии</vt:lpstr>
      <vt:lpstr>Страницы биографии</vt:lpstr>
      <vt:lpstr>Литературная деятельность</vt:lpstr>
      <vt:lpstr>Литературная деятельность</vt:lpstr>
      <vt:lpstr>Н.Н.Носов о себе</vt:lpstr>
      <vt:lpstr>Знаменитые повести для младших школьников</vt:lpstr>
      <vt:lpstr>Трилогия о Незнайке</vt:lpstr>
      <vt:lpstr>Любимые рассказы детей</vt:lpstr>
      <vt:lpstr>Особенности творчества</vt:lpstr>
      <vt:lpstr>Особенности творчества</vt:lpstr>
      <vt:lpstr>Фильмография</vt:lpstr>
      <vt:lpstr>Детский писатель Игорь Носов  и его произведения</vt:lpstr>
      <vt:lpstr>Контактная информация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А.И. Куприна "Тапёр"</dc:title>
  <dc:creator>Taman-PC</dc:creator>
  <cp:lastModifiedBy>User</cp:lastModifiedBy>
  <cp:revision>39</cp:revision>
  <dcterms:created xsi:type="dcterms:W3CDTF">2016-03-17T15:43:09Z</dcterms:created>
  <dcterms:modified xsi:type="dcterms:W3CDTF">2020-03-19T05:21:37Z</dcterms:modified>
</cp:coreProperties>
</file>